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76" r:id="rId3"/>
    <p:sldId id="258" r:id="rId4"/>
    <p:sldId id="259" r:id="rId5"/>
    <p:sldId id="260" r:id="rId6"/>
    <p:sldId id="285" r:id="rId7"/>
    <p:sldId id="319" r:id="rId8"/>
    <p:sldId id="280" r:id="rId9"/>
    <p:sldId id="287" r:id="rId10"/>
    <p:sldId id="282" r:id="rId11"/>
    <p:sldId id="286" r:id="rId12"/>
    <p:sldId id="281" r:id="rId13"/>
    <p:sldId id="289" r:id="rId14"/>
    <p:sldId id="297" r:id="rId15"/>
    <p:sldId id="291" r:id="rId16"/>
    <p:sldId id="302" r:id="rId17"/>
    <p:sldId id="306" r:id="rId18"/>
    <p:sldId id="304" r:id="rId19"/>
    <p:sldId id="308" r:id="rId20"/>
    <p:sldId id="275" r:id="rId21"/>
    <p:sldId id="277" r:id="rId22"/>
    <p:sldId id="265" r:id="rId23"/>
    <p:sldId id="266" r:id="rId24"/>
    <p:sldId id="278" r:id="rId25"/>
    <p:sldId id="310" r:id="rId26"/>
    <p:sldId id="311" r:id="rId27"/>
    <p:sldId id="312" r:id="rId28"/>
    <p:sldId id="314" r:id="rId29"/>
    <p:sldId id="316" r:id="rId30"/>
    <p:sldId id="318" r:id="rId31"/>
    <p:sldId id="299" r:id="rId32"/>
    <p:sldId id="272" r:id="rId33"/>
    <p:sldId id="295" r:id="rId34"/>
    <p:sldId id="274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CHART\chart%20for%20ppt\1.%20grain%20yield,%20viscosity%20kharif%20and%20summer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669256381798006E-2"/>
          <c:y val="5.8727569331158413E-2"/>
          <c:w val="0.81354051054384569"/>
          <c:h val="0.59869494290375502"/>
        </c:manualLayout>
      </c:layout>
      <c:barChart>
        <c:barDir val="col"/>
        <c:grouping val="clustered"/>
        <c:varyColors val="0"/>
        <c:ser>
          <c:idx val="1"/>
          <c:order val="0"/>
          <c:tx>
            <c:v>Grian yield (kg/ha)</c:v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472-4989-A50D-5E1F24D505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472-4989-A50D-5E1F24D505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472-4989-A50D-5E1F24D505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472-4989-A50D-5E1F24D5054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472-4989-A50D-5E1F24D5054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472-4989-A50D-5E1F24D50545}"/>
              </c:ext>
            </c:extLst>
          </c:dPt>
          <c:dLbls>
            <c:dLbl>
              <c:idx val="0"/>
              <c:layout>
                <c:manualLayout>
                  <c:x val="0"/>
                  <c:y val="5.0155592762665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72-4989-A50D-5E1F24D50545}"/>
                </c:ext>
              </c:extLst>
            </c:dLbl>
            <c:dLbl>
              <c:idx val="1"/>
              <c:layout>
                <c:manualLayout>
                  <c:x val="-1.483836753187591E-3"/>
                  <c:y val="4.79750790584319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72-4989-A50D-5E1F24D50545}"/>
                </c:ext>
              </c:extLst>
            </c:dLbl>
            <c:dLbl>
              <c:idx val="2"/>
              <c:layout>
                <c:manualLayout>
                  <c:x val="0"/>
                  <c:y val="5.2336278174412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72-4989-A50D-5E1F24D50545}"/>
                </c:ext>
              </c:extLst>
            </c:dLbl>
            <c:dLbl>
              <c:idx val="3"/>
              <c:layout>
                <c:manualLayout>
                  <c:x val="-2.9676735063752019E-3"/>
                  <c:y val="0.204984256996695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72-4989-A50D-5E1F24D50545}"/>
                </c:ext>
              </c:extLst>
            </c:dLbl>
            <c:dLbl>
              <c:idx val="4"/>
              <c:layout>
                <c:manualLayout>
                  <c:x val="5.9352301752108151E-3"/>
                  <c:y val="8.2865873938870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72-4989-A50D-5E1F24D50545}"/>
                </c:ext>
              </c:extLst>
            </c:dLbl>
            <c:dLbl>
              <c:idx val="5"/>
              <c:layout>
                <c:manualLayout>
                  <c:x val="0"/>
                  <c:y val="4.79750790584319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72-4989-A50D-5E1F24D50545}"/>
                </c:ext>
              </c:extLst>
            </c:dLbl>
            <c:dLbl>
              <c:idx val="6"/>
              <c:layout>
                <c:manualLayout>
                  <c:x val="-2.5049968494757761E-4"/>
                  <c:y val="5.056202444531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72-4989-A50D-5E1F24D50545}"/>
                </c:ext>
              </c:extLst>
            </c:dLbl>
            <c:dLbl>
              <c:idx val="7"/>
              <c:layout>
                <c:manualLayout>
                  <c:x val="-1.483836753187591E-3"/>
                  <c:y val="0.209345799527702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72-4989-A50D-5E1F24D50545}"/>
                </c:ext>
              </c:extLst>
            </c:dLbl>
            <c:dLbl>
              <c:idx val="8"/>
              <c:layout>
                <c:manualLayout>
                  <c:x val="-2.9676735063752019E-3"/>
                  <c:y val="5.2841785091907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72-4989-A50D-5E1F24D50545}"/>
                </c:ext>
              </c:extLst>
            </c:dLbl>
            <c:dLbl>
              <c:idx val="9"/>
              <c:layout>
                <c:manualLayout>
                  <c:x val="-1.483836753187591E-3"/>
                  <c:y val="5.4517135293672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72-4989-A50D-5E1F24D50545}"/>
                </c:ext>
              </c:extLst>
            </c:dLbl>
            <c:dLbl>
              <c:idx val="10"/>
              <c:layout>
                <c:manualLayout>
                  <c:x val="-1.1683753951225834E-7"/>
                  <c:y val="5.4316237503772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72-4989-A50D-5E1F24D50545}"/>
                </c:ext>
              </c:extLst>
            </c:dLbl>
            <c:dLbl>
              <c:idx val="11"/>
              <c:layout>
                <c:manualLayout>
                  <c:x val="1.483836753187591E-3"/>
                  <c:y val="0.163551234173504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72-4989-A50D-5E1F24D50545}"/>
                </c:ext>
              </c:extLst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'[1. grain yield, gum content kharif and summer.xls]14'!$B$4:$B$15</c:f>
              <c:numCache>
                <c:formatCode>General</c:formatCode>
                <c:ptCount val="12"/>
              </c:numCache>
            </c:numRef>
          </c:cat>
          <c:val>
            <c:numRef>
              <c:f>'[1. grain yield, gum content kharif and summer.xls]14'!$C$4:$C$15</c:f>
              <c:numCache>
                <c:formatCode>0.00</c:formatCode>
                <c:ptCount val="12"/>
                <c:pt idx="0">
                  <c:v>487.19</c:v>
                </c:pt>
                <c:pt idx="1">
                  <c:v>1021</c:v>
                </c:pt>
                <c:pt idx="2">
                  <c:v>483.75</c:v>
                </c:pt>
                <c:pt idx="3">
                  <c:v>1275</c:v>
                </c:pt>
                <c:pt idx="4">
                  <c:v>495.94</c:v>
                </c:pt>
                <c:pt idx="5">
                  <c:v>1916.6699999999998</c:v>
                </c:pt>
                <c:pt idx="6">
                  <c:v>534.38</c:v>
                </c:pt>
                <c:pt idx="7">
                  <c:v>1520.83</c:v>
                </c:pt>
                <c:pt idx="8">
                  <c:v>482.81</c:v>
                </c:pt>
                <c:pt idx="9">
                  <c:v>1950</c:v>
                </c:pt>
                <c:pt idx="10">
                  <c:v>546.25</c:v>
                </c:pt>
                <c:pt idx="11">
                  <c:v>1439.58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72-4989-A50D-5E1F24D50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3391744"/>
        <c:axId val="53393664"/>
      </c:barChart>
      <c:lineChart>
        <c:grouping val="standard"/>
        <c:varyColors val="0"/>
        <c:ser>
          <c:idx val="0"/>
          <c:order val="1"/>
          <c:tx>
            <c:v>Gum content (%)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triangle"/>
            <c:size val="7"/>
            <c:spPr>
              <a:solidFill>
                <a:schemeClr val="tx1"/>
              </a:solidFill>
              <a:ln w="38100"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559793188207892E-2"/>
                  <c:y val="3.1485319780345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72-4989-A50D-5E1F24D50545}"/>
                </c:ext>
              </c:extLst>
            </c:dLbl>
            <c:dLbl>
              <c:idx val="1"/>
              <c:layout>
                <c:manualLayout>
                  <c:x val="-1.0638525332657025E-2"/>
                  <c:y val="-2.200775190737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72-4989-A50D-5E1F24D50545}"/>
                </c:ext>
              </c:extLst>
            </c:dLbl>
            <c:dLbl>
              <c:idx val="2"/>
              <c:layout>
                <c:manualLayout>
                  <c:x val="-2.7789224611173842E-2"/>
                  <c:y val="-5.9097948318443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72-4989-A50D-5E1F24D50545}"/>
                </c:ext>
              </c:extLst>
            </c:dLbl>
            <c:dLbl>
              <c:idx val="3"/>
              <c:layout>
                <c:manualLayout>
                  <c:x val="-3.6784780461678997E-2"/>
                  <c:y val="-3.0097064539874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472-4989-A50D-5E1F24D50545}"/>
                </c:ext>
              </c:extLst>
            </c:dLbl>
            <c:dLbl>
              <c:idx val="4"/>
              <c:layout>
                <c:manualLayout>
                  <c:x val="-2.2774674248176807E-2"/>
                  <c:y val="-4.8037065470529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472-4989-A50D-5E1F24D50545}"/>
                </c:ext>
              </c:extLst>
            </c:dLbl>
            <c:dLbl>
              <c:idx val="5"/>
              <c:layout>
                <c:manualLayout>
                  <c:x val="-3.2518107189796905E-2"/>
                  <c:y val="-2.4225526141867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472-4989-A50D-5E1F24D50545}"/>
                </c:ext>
              </c:extLst>
            </c:dLbl>
            <c:dLbl>
              <c:idx val="6"/>
              <c:layout>
                <c:manualLayout>
                  <c:x val="-2.9642969014801457E-2"/>
                  <c:y val="3.16951463609084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72-4989-A50D-5E1F24D50545}"/>
                </c:ext>
              </c:extLst>
            </c:dLbl>
            <c:dLbl>
              <c:idx val="7"/>
              <c:layout>
                <c:manualLayout>
                  <c:x val="-3.4187014605744012E-2"/>
                  <c:y val="-3.4612457002292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72-4989-A50D-5E1F24D50545}"/>
                </c:ext>
              </c:extLst>
            </c:dLbl>
            <c:dLbl>
              <c:idx val="8"/>
              <c:layout>
                <c:manualLayout>
                  <c:x val="-2.7970089122506852E-2"/>
                  <c:y val="2.8005151912212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472-4989-A50D-5E1F24D50545}"/>
                </c:ext>
              </c:extLst>
            </c:dLbl>
            <c:dLbl>
              <c:idx val="9"/>
              <c:layout>
                <c:manualLayout>
                  <c:x val="-2.8436621418213993E-2"/>
                  <c:y val="-4.03516089079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472-4989-A50D-5E1F24D50545}"/>
                </c:ext>
              </c:extLst>
            </c:dLbl>
            <c:dLbl>
              <c:idx val="10"/>
              <c:layout>
                <c:manualLayout>
                  <c:x val="-2.7769362229437877E-2"/>
                  <c:y val="3.3637501744977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472-4989-A50D-5E1F24D50545}"/>
                </c:ext>
              </c:extLst>
            </c:dLbl>
            <c:dLbl>
              <c:idx val="11"/>
              <c:layout>
                <c:manualLayout>
                  <c:x val="-3.1577331320767996E-2"/>
                  <c:y val="-3.19061748940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72-4989-A50D-5E1F24D50545}"/>
                </c:ext>
              </c:extLst>
            </c:dLbl>
            <c:numFmt formatCode="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'[1. grain yield, gum content kharif and summer.xls]14'!$B$4:$B$15</c:f>
              <c:numCache>
                <c:formatCode>General</c:formatCode>
                <c:ptCount val="12"/>
              </c:numCache>
            </c:numRef>
          </c:cat>
          <c:val>
            <c:numRef>
              <c:f>'[1. grain yield, gum content kharif and summer.xls]14'!$D$4:$D$15</c:f>
              <c:numCache>
                <c:formatCode>0.00</c:formatCode>
                <c:ptCount val="12"/>
                <c:pt idx="0">
                  <c:v>29.41</c:v>
                </c:pt>
                <c:pt idx="1">
                  <c:v>30.57</c:v>
                </c:pt>
                <c:pt idx="2">
                  <c:v>28.7</c:v>
                </c:pt>
                <c:pt idx="3">
                  <c:v>30.05</c:v>
                </c:pt>
                <c:pt idx="4">
                  <c:v>27.9</c:v>
                </c:pt>
                <c:pt idx="5">
                  <c:v>30.979999999999986</c:v>
                </c:pt>
                <c:pt idx="6">
                  <c:v>29.09</c:v>
                </c:pt>
                <c:pt idx="7">
                  <c:v>31.29</c:v>
                </c:pt>
                <c:pt idx="8">
                  <c:v>29.14</c:v>
                </c:pt>
                <c:pt idx="9">
                  <c:v>29.7</c:v>
                </c:pt>
                <c:pt idx="10">
                  <c:v>29.24</c:v>
                </c:pt>
                <c:pt idx="11">
                  <c:v>31.17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472-4989-A50D-5E1F24D50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04032"/>
        <c:axId val="53405568"/>
      </c:lineChart>
      <c:catAx>
        <c:axId val="53391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IN" sz="1200" b="1"/>
                </a:pPr>
                <a:r>
                  <a:rPr lang="en-IN" sz="1200" b="1"/>
                  <a:t>Sowing seasons</a:t>
                </a:r>
              </a:p>
            </c:rich>
          </c:tx>
          <c:layout>
            <c:manualLayout>
              <c:xMode val="edge"/>
              <c:yMode val="edge"/>
              <c:x val="0.41838798545559863"/>
              <c:y val="0.752802481242241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8100">
            <a:solidFill>
              <a:srgbClr val="FF0000"/>
            </a:solidFill>
            <a:prstDash val="solid"/>
          </a:ln>
        </c:spPr>
        <c:txPr>
          <a:bodyPr rot="-5400000" vert="horz"/>
          <a:lstStyle/>
          <a:p>
            <a:pPr>
              <a:defRPr lang="en-IN"/>
            </a:pPr>
            <a:endParaRPr lang="en-US"/>
          </a:p>
        </c:txPr>
        <c:crossAx val="5339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3393664"/>
        <c:scaling>
          <c:orientation val="minMax"/>
          <c:max val="2000"/>
          <c:min val="200"/>
        </c:scaling>
        <c:delete val="0"/>
        <c:axPos val="l"/>
        <c:title>
          <c:tx>
            <c:rich>
              <a:bodyPr/>
              <a:lstStyle/>
              <a:p>
                <a:pPr>
                  <a:defRPr lang="en-IN" sz="1200" b="1"/>
                </a:pPr>
                <a:r>
                  <a:rPr lang="en-IN" sz="1200" b="1"/>
                  <a:t>Grain yield (kg/ha)</a:t>
                </a:r>
              </a:p>
            </c:rich>
          </c:tx>
          <c:layout>
            <c:manualLayout>
              <c:xMode val="edge"/>
              <c:yMode val="edge"/>
              <c:x val="1.0738538266572683E-3"/>
              <c:y val="0.1928775036887058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8100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lang="en-IN"/>
            </a:pPr>
            <a:endParaRPr lang="en-US"/>
          </a:p>
        </c:txPr>
        <c:crossAx val="53391744"/>
        <c:crosses val="autoZero"/>
        <c:crossBetween val="between"/>
      </c:valAx>
      <c:catAx>
        <c:axId val="53404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3405568"/>
        <c:crosses val="autoZero"/>
        <c:auto val="0"/>
        <c:lblAlgn val="ctr"/>
        <c:lblOffset val="100"/>
        <c:noMultiLvlLbl val="0"/>
      </c:catAx>
      <c:valAx>
        <c:axId val="53405568"/>
        <c:scaling>
          <c:orientation val="minMax"/>
          <c:max val="33"/>
          <c:min val="27"/>
        </c:scaling>
        <c:delete val="0"/>
        <c:axPos val="r"/>
        <c:title>
          <c:tx>
            <c:rich>
              <a:bodyPr/>
              <a:lstStyle/>
              <a:p>
                <a:pPr>
                  <a:defRPr lang="en-IN" sz="1200" b="1"/>
                </a:pPr>
                <a:r>
                  <a:rPr lang="en-IN" sz="1200" b="1"/>
                  <a:t>Gum  content  (%)</a:t>
                </a:r>
              </a:p>
            </c:rich>
          </c:tx>
          <c:layout>
            <c:manualLayout>
              <c:xMode val="edge"/>
              <c:yMode val="edge"/>
              <c:x val="0.96297827300796968"/>
              <c:y val="0.172152750316499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8100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 lang="en-IN"/>
            </a:pPr>
            <a:endParaRPr lang="en-US"/>
          </a:p>
        </c:txPr>
        <c:crossAx val="5340403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</cdr:x>
      <cdr:y>0.6575</cdr:y>
    </cdr:from>
    <cdr:to>
      <cdr:x>0.9105</cdr:x>
      <cdr:y>0.6575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785" y="3839027"/>
          <a:ext cx="6947149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IN" sz="1200" b="0" i="0" u="none" strike="noStrike" baseline="0">
              <a:solidFill>
                <a:srgbClr val="000000"/>
              </a:solidFill>
              <a:latin typeface="Arial Black"/>
            </a:rPr>
            <a:t>EFFECTS OF SOWING DATES ON VISCOSITY AND GUM CONTENT FROM DIFFERENT POD SAMPLING STAGE</a:t>
          </a:r>
        </a:p>
      </cdr:txBody>
    </cdr:sp>
  </cdr:relSizeAnchor>
  <cdr:relSizeAnchor xmlns:cdr="http://schemas.openxmlformats.org/drawingml/2006/chartDrawing">
    <cdr:from>
      <cdr:x>0.11606</cdr:x>
      <cdr:y>0.67757</cdr:y>
    </cdr:from>
    <cdr:to>
      <cdr:x>0.22099</cdr:x>
      <cdr:y>0.73131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3321" y="3946071"/>
          <a:ext cx="898071" cy="31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300" b="1" dirty="0"/>
        </a:p>
      </cdr:txBody>
    </cdr:sp>
  </cdr:relSizeAnchor>
  <cdr:relSizeAnchor xmlns:cdr="http://schemas.openxmlformats.org/drawingml/2006/chartDrawing">
    <cdr:from>
      <cdr:x>0.25236</cdr:x>
      <cdr:y>0.67695</cdr:y>
    </cdr:from>
    <cdr:to>
      <cdr:x>0.35729</cdr:x>
      <cdr:y>0.73069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59907" y="3942443"/>
          <a:ext cx="898071" cy="31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RGC-986</a:t>
          </a:r>
        </a:p>
      </cdr:txBody>
    </cdr:sp>
  </cdr:relSizeAnchor>
  <cdr:relSizeAnchor xmlns:cdr="http://schemas.openxmlformats.org/drawingml/2006/chartDrawing">
    <cdr:from>
      <cdr:x>0.36725</cdr:x>
      <cdr:y>0.67695</cdr:y>
    </cdr:from>
    <cdr:to>
      <cdr:x>0.52584</cdr:x>
      <cdr:y>0.74065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43253" y="3942460"/>
          <a:ext cx="1357341" cy="370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RGC-936-1-5-1</a:t>
          </a:r>
        </a:p>
      </cdr:txBody>
    </cdr:sp>
  </cdr:relSizeAnchor>
  <cdr:relSizeAnchor xmlns:cdr="http://schemas.openxmlformats.org/drawingml/2006/chartDrawing">
    <cdr:from>
      <cdr:x>0.53418</cdr:x>
      <cdr:y>0.67465</cdr:y>
    </cdr:from>
    <cdr:to>
      <cdr:x>0.63911</cdr:x>
      <cdr:y>0.72839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72032" y="3929090"/>
          <a:ext cx="898084" cy="31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HG-884</a:t>
          </a:r>
        </a:p>
      </cdr:txBody>
    </cdr:sp>
  </cdr:relSizeAnchor>
  <cdr:relSizeAnchor xmlns:cdr="http://schemas.openxmlformats.org/drawingml/2006/chartDrawing">
    <cdr:from>
      <cdr:x>0.65938</cdr:x>
      <cdr:y>0.67465</cdr:y>
    </cdr:from>
    <cdr:to>
      <cdr:x>0.76431</cdr:x>
      <cdr:y>0.72839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643602" y="3929090"/>
          <a:ext cx="898084" cy="31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HGS-563</a:t>
          </a:r>
        </a:p>
      </cdr:txBody>
    </cdr:sp>
  </cdr:relSizeAnchor>
  <cdr:relSizeAnchor xmlns:cdr="http://schemas.openxmlformats.org/drawingml/2006/chartDrawing">
    <cdr:from>
      <cdr:x>0.79293</cdr:x>
      <cdr:y>0.67465</cdr:y>
    </cdr:from>
    <cdr:to>
      <cdr:x>0.91816</cdr:x>
      <cdr:y>0.72839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86610" y="3929090"/>
          <a:ext cx="1071834" cy="31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RGC-1066</a:t>
          </a:r>
        </a:p>
      </cdr:txBody>
    </cdr:sp>
  </cdr:relSizeAnchor>
  <cdr:relSizeAnchor xmlns:cdr="http://schemas.openxmlformats.org/drawingml/2006/chartDrawing">
    <cdr:from>
      <cdr:x>0.101</cdr:x>
      <cdr:y>0.6575</cdr:y>
    </cdr:from>
    <cdr:to>
      <cdr:x>0.9105</cdr:x>
      <cdr:y>0.6575</cdr:y>
    </cdr:to>
    <cdr:sp macro="" textlink="">
      <cdr:nvSpPr>
        <cdr:cNvPr id="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785" y="3839027"/>
          <a:ext cx="6947149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IN" sz="1200" b="0" i="0" u="none" strike="noStrike" baseline="0" dirty="0">
              <a:solidFill>
                <a:srgbClr val="000000"/>
              </a:solidFill>
              <a:latin typeface="Arial Black"/>
            </a:rPr>
            <a:t>EFFECTS OF SOWING DATES ON VISCOSITY AND GUM CONTENT FROM DIFFERENT POD SAMPLING STAGE</a:t>
          </a:r>
        </a:p>
      </cdr:txBody>
    </cdr:sp>
  </cdr:relSizeAnchor>
  <cdr:relSizeAnchor xmlns:cdr="http://schemas.openxmlformats.org/drawingml/2006/chartDrawing">
    <cdr:from>
      <cdr:x>0.11606</cdr:x>
      <cdr:y>0.67757</cdr:y>
    </cdr:from>
    <cdr:to>
      <cdr:x>0.22099</cdr:x>
      <cdr:y>0.73131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93321" y="3946071"/>
          <a:ext cx="898071" cy="31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RGC-1066</a:t>
          </a:r>
        </a:p>
      </cdr:txBody>
    </cdr:sp>
  </cdr:relSizeAnchor>
  <cdr:relSizeAnchor xmlns:cdr="http://schemas.openxmlformats.org/drawingml/2006/chartDrawing">
    <cdr:from>
      <cdr:x>0.36725</cdr:x>
      <cdr:y>0.67695</cdr:y>
    </cdr:from>
    <cdr:to>
      <cdr:x>0.50556</cdr:x>
      <cdr:y>0.74065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143250" y="3942442"/>
          <a:ext cx="1183821" cy="371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N" sz="13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0.15024</cdr:x>
      <cdr:y>0.19626</cdr:y>
    </cdr:from>
    <cdr:to>
      <cdr:x>0.18919</cdr:x>
      <cdr:y>0.23306</cdr:y>
    </cdr:to>
    <cdr:sp macro="" textlink="">
      <cdr:nvSpPr>
        <cdr:cNvPr id="17" name="Rectangle 2"/>
        <cdr:cNvSpPr/>
      </cdr:nvSpPr>
      <cdr:spPr>
        <a:xfrm xmlns:a="http://schemas.openxmlformats.org/drawingml/2006/main">
          <a:off x="1285884" y="1143008"/>
          <a:ext cx="333373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solidFill>
              <a:schemeClr val="bg2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0.15024</cdr:x>
      <cdr:y>0.14616</cdr:y>
    </cdr:from>
    <cdr:to>
      <cdr:x>0.18979</cdr:x>
      <cdr:y>0.184</cdr:y>
    </cdr:to>
    <cdr:sp macro="" textlink="">
      <cdr:nvSpPr>
        <cdr:cNvPr id="18" name="Rectangle 9"/>
        <cdr:cNvSpPr/>
      </cdr:nvSpPr>
      <cdr:spPr>
        <a:xfrm xmlns:a="http://schemas.openxmlformats.org/drawingml/2006/main">
          <a:off x="1285885" y="851215"/>
          <a:ext cx="338508" cy="2203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0.18363</cdr:x>
      <cdr:y>0.19626</cdr:y>
    </cdr:from>
    <cdr:to>
      <cdr:x>0.31718</cdr:x>
      <cdr:y>0.23598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571636" y="1143008"/>
          <a:ext cx="1143040" cy="231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Summer, 2012</a:t>
          </a:r>
        </a:p>
      </cdr:txBody>
    </cdr:sp>
  </cdr:relSizeAnchor>
  <cdr:relSizeAnchor xmlns:cdr="http://schemas.openxmlformats.org/drawingml/2006/chartDrawing">
    <cdr:from>
      <cdr:x>0.18697</cdr:x>
      <cdr:y>0.14311</cdr:y>
    </cdr:from>
    <cdr:to>
      <cdr:x>0.32052</cdr:x>
      <cdr:y>0.18283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600229" y="833451"/>
          <a:ext cx="1143040" cy="231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1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Kharif</a:t>
          </a:r>
          <a:r>
            <a:rPr lang="en-IN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IN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2011</a:t>
          </a:r>
        </a:p>
      </cdr:txBody>
    </cdr:sp>
  </cdr:relSizeAnchor>
  <cdr:relSizeAnchor xmlns:cdr="http://schemas.openxmlformats.org/drawingml/2006/chartDrawing">
    <cdr:from>
      <cdr:x>0.101</cdr:x>
      <cdr:y>0.6575</cdr:y>
    </cdr:from>
    <cdr:to>
      <cdr:x>0.9105</cdr:x>
      <cdr:y>0.6575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785" y="3839027"/>
          <a:ext cx="6947149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IN" sz="1200" b="0" i="0" u="none" strike="noStrike" baseline="0">
              <a:solidFill>
                <a:srgbClr val="000000"/>
              </a:solidFill>
              <a:latin typeface="Arial Black"/>
            </a:rPr>
            <a:t>EFFECTS OF SOWING DATES ON VISCOSITY AND GUM CONTENT FROM DIFFERENT POD SAMPLING STAGE</a:t>
          </a:r>
        </a:p>
      </cdr:txBody>
    </cdr:sp>
  </cdr:relSizeAnchor>
  <cdr:relSizeAnchor xmlns:cdr="http://schemas.openxmlformats.org/drawingml/2006/chartDrawing">
    <cdr:from>
      <cdr:x>0.101</cdr:x>
      <cdr:y>0.6575</cdr:y>
    </cdr:from>
    <cdr:to>
      <cdr:x>0.9105</cdr:x>
      <cdr:y>0.6575</cdr:y>
    </cdr:to>
    <cdr:sp macro="" textlink="">
      <cdr:nvSpPr>
        <cdr:cNvPr id="2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6785" y="3839027"/>
          <a:ext cx="6947149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4114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IN" sz="1200" b="0" i="0" u="none" strike="noStrike" baseline="0" dirty="0">
              <a:solidFill>
                <a:srgbClr val="000000"/>
              </a:solidFill>
              <a:latin typeface="Arial Black"/>
            </a:rPr>
            <a:t>EFFECTS OF SOWING DATES ON VISCOSITY AND GUM CONTENT FROM DIFFERENT POD SAMPLING STAGE</a:t>
          </a:r>
        </a:p>
      </cdr:txBody>
    </cdr:sp>
  </cdr:relSizeAnchor>
  <cdr:relSizeAnchor xmlns:cdr="http://schemas.openxmlformats.org/drawingml/2006/chartDrawing">
    <cdr:from>
      <cdr:x>0.18747</cdr:x>
      <cdr:y>0.08297</cdr:y>
    </cdr:from>
    <cdr:to>
      <cdr:x>0.32102</cdr:x>
      <cdr:y>0.12269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604571" y="483199"/>
          <a:ext cx="1143040" cy="231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r>
            <a:rPr lang="en-IN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Gum content </a:t>
          </a:r>
          <a:endParaRPr lang="en-IN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ECDB4-D61F-4CD0-A00B-E7C37D2A341A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D1C4F-A45F-4BCF-A7DA-DFC0FB0F9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D1C4F-A45F-4BCF-A7DA-DFC0FB0F9E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A314A-C3B7-4B9B-BF0F-52C97FD5F63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 eaLnBrk="1" hangingPunct="1"/>
            <a:fld id="{8DAFFEF7-4F92-4C25-B6B7-F68DFF148BA5}" type="slidenum">
              <a:rPr lang="en-US" sz="1200"/>
              <a:pPr algn="r" defTabSz="896938" eaLnBrk="1" hangingPunct="1"/>
              <a:t>15</a:t>
            </a:fld>
            <a:endParaRPr lang="en-US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/>
            <a:r>
              <a:rPr lang="en-US" smtClean="0"/>
              <a:t>-+-+-+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+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14C40-4C4C-48A7-B3AF-9EF09BF6A16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 eaLnBrk="1" hangingPunct="1"/>
            <a:fld id="{5D7255DA-F318-4EB5-B70E-7DD3DFBB84D8}" type="slidenum">
              <a:rPr lang="en-US" sz="1200"/>
              <a:pPr algn="r" defTabSz="896938" eaLnBrk="1" hangingPunct="1"/>
              <a:t>27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6429F-4F7E-4D24-ABD8-334F360BF6C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 eaLnBrk="1" hangingPunct="1"/>
            <a:fld id="{E69B5795-9CAF-4324-A877-0DF703AEBC5C}" type="slidenum">
              <a:rPr lang="en-US" sz="1200"/>
              <a:pPr algn="r" defTabSz="896938" eaLnBrk="1" hangingPunct="1"/>
              <a:t>28</a:t>
            </a:fld>
            <a:endParaRPr 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AFF9B-48FF-4C8C-9040-BA46C09502A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 defTabSz="896938" eaLnBrk="1" hangingPunct="1"/>
            <a:fld id="{5B5072F3-0994-45A3-A658-925F2E32F0C9}" type="slidenum">
              <a:rPr lang="en-US" sz="1200"/>
              <a:pPr algn="r" defTabSz="896938" eaLnBrk="1" hangingPunct="1"/>
              <a:t>29</a:t>
            </a:fld>
            <a:endParaRPr 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A359-E85E-4F1D-865A-84746B89032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47FF-05AB-4EA6-B092-E1B9F9A2A01F}" type="datetimeFigureOut">
              <a:rPr lang="en-US" smtClean="0"/>
              <a:pPr/>
              <a:t>28-Jul-18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2B25-85B6-48FB-A8AF-D23AA030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7169-986D-44B1-A434-B4E173660ED6}" type="datetimeFigureOut">
              <a:rPr lang="en-US" smtClean="0"/>
              <a:pPr/>
              <a:t>28-Jul-18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6679-A598-4BED-8582-54BCFD21D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kumarcazr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 Problems and prospects of Arid legumes for </a:t>
            </a:r>
            <a:r>
              <a:rPr lang="en-US" smtClean="0"/>
              <a:t>Self  Sufficiency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D. Kumar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Arid Legumes Consultant,   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Secretary, Indian Arid legumes society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E Mail : </a:t>
            </a:r>
            <a:r>
              <a:rPr lang="en-US" dirty="0" smtClean="0">
                <a:hlinkClick r:id="rId3"/>
              </a:rPr>
              <a:t>dkumarcazri@gmail.com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Mob. No   91 9314008627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434" y="6400800"/>
            <a:ext cx="8995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Presented during Group meeting organized by ICAR-ATARI, Jodhpur for 26-27 July 2018-19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Food and Nutritional Security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Pulses only can provide solutions for mal- nutrition and food security to poor farmers and common men and file.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By the  consumption of  beans , reducing  iron deficiency in blood and lowering cholesterol in blood could be achieved.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Similarly  </a:t>
            </a:r>
            <a:r>
              <a:rPr lang="en-US" sz="2000" b="1" dirty="0" err="1" smtClean="0">
                <a:solidFill>
                  <a:schemeClr val="bg1"/>
                </a:solidFill>
              </a:rPr>
              <a:t>Tepary</a:t>
            </a:r>
            <a:r>
              <a:rPr lang="en-US" sz="2000" b="1" dirty="0" smtClean="0">
                <a:solidFill>
                  <a:schemeClr val="bg1"/>
                </a:solidFill>
              </a:rPr>
              <a:t> bean is also known for more iron and less </a:t>
            </a:r>
            <a:r>
              <a:rPr lang="en-US" sz="2000" b="1" dirty="0" err="1" smtClean="0">
                <a:solidFill>
                  <a:schemeClr val="bg1"/>
                </a:solidFill>
              </a:rPr>
              <a:t>glysine</a:t>
            </a:r>
            <a:r>
              <a:rPr lang="en-US" sz="2000" b="1" dirty="0" smtClean="0">
                <a:solidFill>
                  <a:schemeClr val="bg1"/>
                </a:solidFill>
              </a:rPr>
              <a:t> index,  may reduce the adverse effects of sugar in human body.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Tepary</a:t>
            </a:r>
            <a:r>
              <a:rPr lang="en-US" sz="2000" b="1" dirty="0" smtClean="0">
                <a:solidFill>
                  <a:schemeClr val="bg1"/>
                </a:solidFill>
              </a:rPr>
              <a:t> bean may supplement black and white beans. On the contrary Pinto bean  is known for poor iron contents.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Certain anti nutritional factors, indigestible factors and certain harmful metabolites, like, </a:t>
            </a:r>
            <a:r>
              <a:rPr lang="en-US" sz="2000" b="1" dirty="0" err="1" smtClean="0">
                <a:solidFill>
                  <a:schemeClr val="bg1"/>
                </a:solidFill>
              </a:rPr>
              <a:t>trypsine</a:t>
            </a:r>
            <a:r>
              <a:rPr lang="en-US" sz="2000" b="1" dirty="0" smtClean="0">
                <a:solidFill>
                  <a:schemeClr val="bg1"/>
                </a:solidFill>
              </a:rPr>
              <a:t> inhibitors ,</a:t>
            </a:r>
            <a:r>
              <a:rPr lang="en-US" sz="2000" b="1" dirty="0" err="1" smtClean="0">
                <a:solidFill>
                  <a:schemeClr val="bg1"/>
                </a:solidFill>
              </a:rPr>
              <a:t>saponians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polyose</a:t>
            </a:r>
            <a:r>
              <a:rPr lang="en-US" sz="2000" b="1" dirty="0" smtClean="0">
                <a:solidFill>
                  <a:schemeClr val="bg1"/>
                </a:solidFill>
              </a:rPr>
              <a:t> need to be addressed.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Hyacinth bean (A-52 ,</a:t>
            </a:r>
            <a:r>
              <a:rPr lang="en-US" sz="2000" b="1" dirty="0" err="1" smtClean="0">
                <a:solidFill>
                  <a:schemeClr val="bg1"/>
                </a:solidFill>
              </a:rPr>
              <a:t>Sabawel</a:t>
            </a:r>
            <a:r>
              <a:rPr lang="en-US" sz="2000" b="1" dirty="0" smtClean="0">
                <a:solidFill>
                  <a:schemeClr val="bg1"/>
                </a:solidFill>
              </a:rPr>
              <a:t>) has high </a:t>
            </a:r>
            <a:r>
              <a:rPr lang="en-US" sz="2000" b="1" dirty="0" err="1" smtClean="0">
                <a:solidFill>
                  <a:schemeClr val="bg1"/>
                </a:solidFill>
              </a:rPr>
              <a:t>Methionine</a:t>
            </a:r>
            <a:r>
              <a:rPr lang="en-US" sz="2000" b="1" dirty="0" smtClean="0">
                <a:solidFill>
                  <a:schemeClr val="bg1"/>
                </a:solidFill>
              </a:rPr>
              <a:t> cont (5.2-5.5%)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Winged bean (Hefei 85.6) has high oil (14.4%),and protein content (37.6 %).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Seed   is  a vehicle for spread ,life span and promising productivity of the system.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56 %seed availability is done by local market,26 % by the self stock,17 % by agriculture dealer, and 2 % is done by other sources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60</a:t>
            </a:r>
            <a:r>
              <a:rPr lang="en-US" sz="2400" b="1" dirty="0" smtClean="0">
                <a:solidFill>
                  <a:schemeClr val="bg1"/>
                </a:solidFill>
              </a:rPr>
              <a:t>– 65 % new varieties are being developed by NGOs.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need  is felt to argue  and discuss the utility and benefits of new varieties and same must be published in papers and periodicals 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Agricultural and seed distribution  related sources must be extended to interiors of rural belts 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exchange of seed at  the small shops and social levels need to be increased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Availability at the village and  at individual </a:t>
            </a:r>
            <a:r>
              <a:rPr lang="en-US" sz="2400" b="1" dirty="0" err="1" smtClean="0">
                <a:solidFill>
                  <a:schemeClr val="bg1"/>
                </a:solidFill>
              </a:rPr>
              <a:t>leve</a:t>
            </a:r>
            <a:r>
              <a:rPr lang="en-US" sz="2400" b="1" dirty="0" smtClean="0">
                <a:solidFill>
                  <a:schemeClr val="bg1"/>
                </a:solidFill>
              </a:rPr>
              <a:t> ,l groups ,  need to be encouraged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Microbial Fertilizers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strong coctail amongst micro- organisms and microbes  is advocated. In situation, the number of these organism reaches above 10 -3to10 -6\ g ;and addition  of 8-10 % P  , grain yield of cowpea could be increased up to 2000 kg\ha.</a:t>
            </a:r>
          </a:p>
          <a:p>
            <a:pPr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For individual availability  ,application of both N &amp; P fertilizers is essential.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Treatment with local strains was advocated as same have antagonistic effects.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Seed treatment with </a:t>
            </a:r>
            <a:r>
              <a:rPr lang="en-US" sz="2000" b="1" i="1" dirty="0" err="1" smtClean="0">
                <a:solidFill>
                  <a:schemeClr val="bg1"/>
                </a:solidFill>
              </a:rPr>
              <a:t>Rhizobium</a:t>
            </a:r>
            <a:r>
              <a:rPr lang="en-US" sz="2000" b="1" dirty="0" smtClean="0">
                <a:solidFill>
                  <a:schemeClr val="bg1"/>
                </a:solidFill>
              </a:rPr>
              <a:t> culture could reduce requirement of N.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Specific </a:t>
            </a:r>
            <a:r>
              <a:rPr lang="en-US" sz="2000" b="1" i="1" dirty="0" err="1" smtClean="0">
                <a:solidFill>
                  <a:schemeClr val="bg1"/>
                </a:solidFill>
              </a:rPr>
              <a:t>Rhizobium</a:t>
            </a:r>
            <a:r>
              <a:rPr lang="en-US" sz="2000" b="1" dirty="0" smtClean="0">
                <a:solidFill>
                  <a:schemeClr val="bg1"/>
                </a:solidFill>
              </a:rPr>
              <a:t> culture must be treated with specific variety of pulse crops.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Yield increment could be realized to the extent of 30-35 % ,if combined treatment is done with N &amp; P cultures. These activities are more suited to small and marginal farmers.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Joint treatment with these cultures ,leads to improvement in soil structure, plant weight ,  its  produce and  quality.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Pulse Production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It is  reported that farmers yield is 3-4  times less than Institution yield.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Pulses have  lot of adaptation elasticity and can be adjusted  with any major crop or the system.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Cotton-cowpea – maize is most useful crop sequence in African countries.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When pulse crop is included in any crop rotation ,it breaks down weed and disease cycle,  and improves soil fertility 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Good quality seed ,perfect planting method and timely weed removal can accelerate grain yield by about  50 %.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Cow pea  is cultivated in African zone in rain fall situation of 400 to 1200 mm, showing wide adaptation.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Cow pea is cultivated in 14.7 m ha and produces 7.2 </a:t>
            </a:r>
            <a:r>
              <a:rPr lang="en-US" sz="2000" b="1" dirty="0" err="1" smtClean="0">
                <a:solidFill>
                  <a:schemeClr val="bg1"/>
                </a:solidFill>
              </a:rPr>
              <a:t>lakh</a:t>
            </a:r>
            <a:r>
              <a:rPr lang="en-US" sz="2000" b="1" dirty="0" smtClean="0">
                <a:solidFill>
                  <a:schemeClr val="bg1"/>
                </a:solidFill>
              </a:rPr>
              <a:t> ton annually. Optimum dose of fertility for this crop in Africa is 20 kg N,40 kg P ,10 kg K and 10 kg 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Pulse production----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Pigeon peas and cow pea when intercropped with maize ,the availability of protein and lysine from maize is increased. It is essential because African consume only 4-5 g protein per day only.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Another important pulse in African zone is bean .In Kenya 99 % people consume it and eat 3-4 times in a week. This crop ,however requires more water and takes quite long time to mature and production cost is higher( @ $ 1.5 per kg grain ).Some un digestible nutrients are found ,  its consumption leads to increment in height and weight of infants.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Marama</a:t>
            </a:r>
            <a:r>
              <a:rPr lang="en-US" sz="2400" dirty="0" smtClean="0">
                <a:solidFill>
                  <a:schemeClr val="bg1"/>
                </a:solidFill>
              </a:rPr>
              <a:t> bean does not flower up to 12- 15 months, can survive in the field even up to 10 yrs, is cultivated with 100 – 150 mm rain fall ,produces 400 – 500 kg/ha. This pulse is most suited to prevent soil erosion.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 descr="G: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304800" y="446088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rgbClr val="FFFF00"/>
                </a:solidFill>
              </a:rPr>
              <a:t>CAZRI Moth-3  has become success story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</a:rPr>
              <a:t>    during Kharif-2009</a:t>
            </a:r>
            <a:r>
              <a:rPr lang="en-US"/>
              <a:t>.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FFF00"/>
                </a:solidFill>
              </a:rPr>
              <a:t>Location of trial:  </a:t>
            </a:r>
            <a:r>
              <a:rPr lang="en-US" sz="1600" b="1">
                <a:solidFill>
                  <a:srgbClr val="F2F2F2"/>
                </a:solidFill>
              </a:rPr>
              <a:t>Mr. Goverdhan Ram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2F2F2"/>
                </a:solidFill>
              </a:rPr>
              <a:t>	              in  Neora road (Jod)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2F2F2"/>
                </a:solidFill>
              </a:rPr>
              <a:t>        </a:t>
            </a:r>
            <a:r>
              <a:rPr lang="en-US" sz="1600" b="1">
                <a:solidFill>
                  <a:srgbClr val="FFFF00"/>
                </a:solidFill>
              </a:rPr>
              <a:t>Conditions: </a:t>
            </a:r>
            <a:r>
              <a:rPr lang="en-US" sz="1600" b="1">
                <a:solidFill>
                  <a:srgbClr val="F2F2F2"/>
                </a:solidFill>
              </a:rPr>
              <a:t>Rainfall 140 mm,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2F2F2"/>
                </a:solidFill>
              </a:rPr>
              <a:t>		             34 to  35 days, temp. 40-42</a:t>
            </a:r>
            <a:r>
              <a:rPr lang="en-US" sz="1600" b="1">
                <a:solidFill>
                  <a:srgbClr val="F2F2F2"/>
                </a:solidFill>
                <a:cs typeface="Arial" charset="0"/>
              </a:rPr>
              <a:t>°c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2F2F2"/>
                </a:solidFill>
                <a:cs typeface="Arial" charset="0"/>
              </a:rPr>
              <a:t>               </a:t>
            </a:r>
            <a:r>
              <a:rPr lang="en-US" sz="1600" b="1">
                <a:solidFill>
                  <a:srgbClr val="FFFF00"/>
                </a:solidFill>
                <a:cs typeface="Arial" charset="0"/>
              </a:rPr>
              <a:t>Inputs:  </a:t>
            </a:r>
            <a:r>
              <a:rPr lang="en-US" sz="1600" b="1">
                <a:solidFill>
                  <a:srgbClr val="F2F2F2"/>
                </a:solidFill>
                <a:cs typeface="Arial" charset="0"/>
              </a:rPr>
              <a:t>only pure seeds of   improved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rgbClr val="F2F2F2"/>
                </a:solidFill>
                <a:cs typeface="Arial" charset="0"/>
              </a:rPr>
              <a:t>                             c.v.  and  interval between two rains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1200">
                <a:cs typeface="Arial" charset="0"/>
              </a:rPr>
              <a:t>                   </a:t>
            </a:r>
          </a:p>
        </p:txBody>
      </p:sp>
      <p:graphicFrame>
        <p:nvGraphicFramePr>
          <p:cNvPr id="84008" name="Group 40"/>
          <p:cNvGraphicFramePr>
            <a:graphicFrameLocks noGrp="1"/>
          </p:cNvGraphicFramePr>
          <p:nvPr/>
        </p:nvGraphicFramePr>
        <p:xfrm>
          <a:off x="457200" y="3043238"/>
          <a:ext cx="8185150" cy="3281733"/>
        </p:xfrm>
        <a:graphic>
          <a:graphicData uri="http://schemas.openxmlformats.org/drawingml/2006/table">
            <a:tbl>
              <a:tblPr/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Crop/Var/ Inter row spacing</a:t>
                      </a:r>
                    </a:p>
                  </a:txBody>
                  <a:tcPr marL="91441" marR="9144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Total grain yield (kg/ha.)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Benefit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(Rs.)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C:B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Moth (CZM-3)       :40cm</a:t>
                      </a:r>
                    </a:p>
                  </a:txBody>
                  <a:tcPr marL="91441" marR="9144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435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+11450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 : 2.92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Moth (RMO-435) :20 cm</a:t>
                      </a:r>
                    </a:p>
                  </a:txBody>
                  <a:tcPr marL="91441" marR="9144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-1950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 : 0.67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Guar (RGC-1066) :20cm</a:t>
                      </a:r>
                    </a:p>
                  </a:txBody>
                  <a:tcPr marL="91441" marR="9144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-3250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 :0.45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Bajra (CZP-9802) :20 cm</a:t>
                      </a:r>
                    </a:p>
                  </a:txBody>
                  <a:tcPr marL="91441" marR="9144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-4000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</a:rPr>
                        <a:t>1 : 0.03</a:t>
                      </a:r>
                    </a:p>
                  </a:txBody>
                  <a:tcPr marL="91441" marR="9144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0819" name="Picture 3" descr="C:\Users\dell\Desktop\Picture1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611906" y="533400"/>
            <a:ext cx="3160194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8"/>
          <p:cNvSpPr txBox="1">
            <a:spLocks noChangeArrowheads="1"/>
          </p:cNvSpPr>
          <p:nvPr/>
        </p:nvSpPr>
        <p:spPr bwMode="auto">
          <a:xfrm>
            <a:off x="1965325" y="722313"/>
            <a:ext cx="405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1295400" y="457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Root  growth of moth bean during dry season of 2002 at 45 </a:t>
            </a:r>
            <a:r>
              <a:rPr lang="en-US" sz="2800" b="1" dirty="0" err="1" smtClean="0">
                <a:solidFill>
                  <a:srgbClr val="FF0000"/>
                </a:solidFill>
                <a:cs typeface="Arial" charset="0"/>
              </a:rPr>
              <a:t>DoS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3316" name="Picture 35" descr="C Z M- 2 Root"/>
          <p:cNvPicPr>
            <a:picLocks noChangeAspect="1" noChangeArrowheads="1"/>
          </p:cNvPicPr>
          <p:nvPr/>
        </p:nvPicPr>
        <p:blipFill>
          <a:blip r:embed="rId2"/>
          <a:srcRect l="19531" t="15800" r="18234" b="21031"/>
          <a:stretch>
            <a:fillRect/>
          </a:stretch>
        </p:blipFill>
        <p:spPr bwMode="auto">
          <a:xfrm>
            <a:off x="2438400" y="1600200"/>
            <a:ext cx="29845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4" descr="symosium-2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1925"/>
            <a:ext cx="84772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Guar for fodder ,feed and concentrate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Guar provides nutritious fodder and concentrate to    the livestock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green forage (dry basis) contains :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16 % Crude protein,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46 % Total digestible nitrogen (TDN)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11-12 % Digestible crude protein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60 % Dry matter digestibility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Advisable to feed guar at 50 % flowering stage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DM intake of fodder is high (2.50-3.50 kg/100kg body wt.)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Guar provides good hay and makes nutritious silage when mixed with wheat straw.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Securities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Security  means  encountering  the  defects  and  demerits  through legumes ,  inherited  in   the  arid farming  systems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Security  means  thwarting  threats  and  challenges emanating from the rapidly changing climates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Sufficiency  against  nutritional  deficiency, malnutrition and poverty ridden life cycles of the peasants and farmers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Efforts  for additional income   adding towards  system diversity  ,security against nutritionally  poor soils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For ensuring stability and traceability in production system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Sustaining  and binding  faith with agriculture  enterprise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Helping  considering agriculture as small industry by  the small holders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Guar Korma and </a:t>
            </a:r>
            <a:r>
              <a:rPr lang="en-US" sz="3600" b="1" dirty="0" err="1" smtClean="0">
                <a:solidFill>
                  <a:srgbClr val="FF0000"/>
                </a:solidFill>
              </a:rPr>
              <a:t>Churi</a:t>
            </a:r>
            <a:r>
              <a:rPr lang="en-US" sz="3600" b="1" dirty="0" smtClean="0">
                <a:solidFill>
                  <a:srgbClr val="FF0000"/>
                </a:solidFill>
              </a:rPr>
              <a:t> have low market values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These are largely fed to ruminants(cow, </a:t>
            </a:r>
            <a:r>
              <a:rPr lang="en-US" b="1" dirty="0" err="1" smtClean="0">
                <a:solidFill>
                  <a:schemeClr val="bg1"/>
                </a:solidFill>
              </a:rPr>
              <a:t>bufallow</a:t>
            </a:r>
            <a:r>
              <a:rPr lang="en-US" b="1" dirty="0" smtClean="0">
                <a:solidFill>
                  <a:schemeClr val="bg1"/>
                </a:solidFill>
              </a:rPr>
              <a:t> ,camel, sheep ,goats),not suitable to mono  gastric animals(pig, poultry ,aqua ,human beings)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reasons  are: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Undesirable odor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Residual guar gum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Presence of try sin  inhibitors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Other toxic substances: Poly phenols ,</a:t>
            </a:r>
            <a:r>
              <a:rPr lang="en-US" b="1" dirty="0" err="1" smtClean="0">
                <a:solidFill>
                  <a:schemeClr val="bg1"/>
                </a:solidFill>
              </a:rPr>
              <a:t>saponians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Lignins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Phytates</a:t>
            </a:r>
            <a:r>
              <a:rPr lang="en-US" b="1" dirty="0" smtClean="0">
                <a:solidFill>
                  <a:schemeClr val="bg1"/>
                </a:solidFill>
              </a:rPr>
              <a:t> causing substances like organic acids, </a:t>
            </a:r>
            <a:r>
              <a:rPr lang="en-US" b="1" dirty="0" err="1" smtClean="0">
                <a:solidFill>
                  <a:schemeClr val="bg1"/>
                </a:solidFill>
              </a:rPr>
              <a:t>Aldehydes</a:t>
            </a:r>
            <a:r>
              <a:rPr lang="en-US" b="1" dirty="0" smtClean="0">
                <a:solidFill>
                  <a:schemeClr val="bg1"/>
                </a:solidFill>
              </a:rPr>
              <a:t> ,</a:t>
            </a:r>
            <a:r>
              <a:rPr lang="en-US" b="1" dirty="0" err="1" smtClean="0">
                <a:solidFill>
                  <a:schemeClr val="bg1"/>
                </a:solidFill>
              </a:rPr>
              <a:t>Cyanogen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Comparison of guar Korma with other sources( % dry basis)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676400"/>
          <a:ext cx="775922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Crude protein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Ether Extract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Crude fat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Maximum     Rate</a:t>
                      </a:r>
                    </a:p>
                    <a:p>
                      <a:r>
                        <a:rPr lang="en-US" sz="2400" dirty="0" smtClean="0"/>
                        <a:t>                        (Rs/kg)     </a:t>
                      </a:r>
                    </a:p>
                    <a:p>
                      <a:r>
                        <a:rPr lang="en-US" sz="2400" dirty="0" smtClean="0"/>
                        <a:t> energy</a:t>
                      </a:r>
                    </a:p>
                    <a:p>
                      <a:r>
                        <a:rPr lang="en-US" sz="2400" dirty="0" smtClean="0"/>
                        <a:t>(kcal/kg)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73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Guar Korma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Guar </a:t>
                      </a:r>
                      <a:r>
                        <a:rPr lang="en-US" b="1" dirty="0" err="1" smtClean="0"/>
                        <a:t>Churi</a:t>
                      </a:r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Mustard</a:t>
                      </a:r>
                      <a:r>
                        <a:rPr lang="en-US" b="1" baseline="0" dirty="0" smtClean="0"/>
                        <a:t>  Cake</a:t>
                      </a:r>
                    </a:p>
                    <a:p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Soya Meal</a:t>
                      </a:r>
                    </a:p>
                    <a:p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Groundnuts Extract</a:t>
                      </a:r>
                    </a:p>
                    <a:p>
                      <a:endParaRPr lang="en-US" b="1" baseline="0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48-50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35-35.5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38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45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6-6.5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3.5-4.5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0.5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0.5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0.5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5-7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4.0-4.5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7-8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7-7.5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10-13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868"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                        20.0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2400                         14.5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2500                         16.50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2668                          42.5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2700                          31.0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59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Amino acid profile of meal sources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4125" y="726450"/>
          <a:ext cx="8891256" cy="601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S.N.++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Guar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Groundnuts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Soya meals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Aspartic acid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Glutamic</a:t>
                      </a:r>
                      <a:r>
                        <a:rPr lang="en-US" b="1" dirty="0" smtClean="0"/>
                        <a:t> acid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26.94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Glycine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Histidine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Arginine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Alanine+proline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Tyrosine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Valine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Methionine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Cystine</a:t>
                      </a:r>
                      <a:r>
                        <a:rPr lang="en-US" b="1" dirty="0" smtClean="0"/>
                        <a:t> +</a:t>
                      </a:r>
                      <a:r>
                        <a:rPr lang="en-US" b="1" dirty="0" err="1" smtClean="0"/>
                        <a:t>Isoleucine+leucine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457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Phenylalanine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Lysine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Threonine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Improving the quality of Guar Meal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Roasting: The industries have already started producing Roasted Korma. It removes </a:t>
            </a:r>
            <a:r>
              <a:rPr lang="en-US" dirty="0" err="1" smtClean="0">
                <a:solidFill>
                  <a:schemeClr val="bg1"/>
                </a:solidFill>
              </a:rPr>
              <a:t>trypsin</a:t>
            </a:r>
            <a:r>
              <a:rPr lang="en-US" dirty="0" smtClean="0">
                <a:solidFill>
                  <a:schemeClr val="bg1"/>
                </a:solidFill>
              </a:rPr>
              <a:t> inhibitor(</a:t>
            </a:r>
            <a:r>
              <a:rPr lang="en-US" dirty="0" err="1" smtClean="0">
                <a:solidFill>
                  <a:schemeClr val="bg1"/>
                </a:solidFill>
              </a:rPr>
              <a:t>Trypsion</a:t>
            </a:r>
            <a:r>
              <a:rPr lang="en-US" dirty="0" smtClean="0">
                <a:solidFill>
                  <a:schemeClr val="bg1"/>
                </a:solidFill>
              </a:rPr>
              <a:t> is Protease inhibitor that prevents protein break down) heating reduces UDP in guar korma from RDP(Rumen degradable protein),showing better results. It also improves guar gum by hydrolyzing  </a:t>
            </a:r>
            <a:r>
              <a:rPr lang="en-US" dirty="0" err="1" smtClean="0">
                <a:solidFill>
                  <a:schemeClr val="bg1"/>
                </a:solidFill>
              </a:rPr>
              <a:t>galactomannan</a:t>
            </a:r>
            <a:r>
              <a:rPr lang="en-US" dirty="0" smtClean="0">
                <a:solidFill>
                  <a:schemeClr val="bg1"/>
                </a:solidFill>
              </a:rPr>
              <a:t>. Roasting also improves palatability.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Formalin treatment: To increase the by pass value of protein for ruminants by soaking, germinating, autoclaving ,boiling ,cooking ,fermentation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Chart 71"/>
          <p:cNvGraphicFramePr>
            <a:graphicFrameLocks noGrp="1"/>
          </p:cNvGraphicFramePr>
          <p:nvPr/>
        </p:nvGraphicFramePr>
        <p:xfrm>
          <a:off x="285720" y="1571612"/>
          <a:ext cx="8558893" cy="582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TextBox 72"/>
          <p:cNvSpPr txBox="1">
            <a:spLocks noChangeArrowheads="1"/>
          </p:cNvSpPr>
          <p:nvPr/>
        </p:nvSpPr>
        <p:spPr bwMode="auto">
          <a:xfrm>
            <a:off x="428625" y="928688"/>
            <a:ext cx="8143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b="1" dirty="0">
                <a:solidFill>
                  <a:schemeClr val="bg1"/>
                </a:solidFill>
                <a:latin typeface="Constantia" pitchFamily="18" charset="0"/>
              </a:rPr>
              <a:t>Fig: Grain yield and gum content  during </a:t>
            </a:r>
            <a:r>
              <a:rPr lang="en-IN" altLang="en-US" b="1" dirty="0" err="1">
                <a:solidFill>
                  <a:schemeClr val="bg1"/>
                </a:solidFill>
                <a:latin typeface="Constantia" pitchFamily="18" charset="0"/>
              </a:rPr>
              <a:t>kharif</a:t>
            </a:r>
            <a:r>
              <a:rPr lang="en-IN" altLang="en-US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I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IN" altLang="en-US" b="1" dirty="0">
                <a:solidFill>
                  <a:schemeClr val="bg1"/>
                </a:solidFill>
                <a:latin typeface="Constantia" pitchFamily="18" charset="0"/>
              </a:rPr>
              <a:t> and summer </a:t>
            </a:r>
            <a:r>
              <a:rPr lang="en-I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2012.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571625" y="2214563"/>
            <a:ext cx="2857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Grain yield (kg/acre) of guar demo and control plots in rain fed conditions at  Bikaner in 2015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4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S.N.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Name</a:t>
                      </a:r>
                      <a:r>
                        <a:rPr lang="en-US" b="1" baseline="0" dirty="0" smtClean="0"/>
                        <a:t> of the farmer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Demo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willage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Control yield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Demo yield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% increase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Rameshwar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Khiara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Ashok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Binjerwali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Bhanwar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Bawanwali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435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Jagdish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Hamera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Rupa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Rram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Sarera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Mangey</a:t>
                      </a:r>
                      <a:r>
                        <a:rPr lang="en-US" b="1" dirty="0" smtClean="0"/>
                        <a:t>  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Dhirera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Meigh</a:t>
                      </a:r>
                      <a:r>
                        <a:rPr lang="en-US" b="1" dirty="0" smtClean="0"/>
                        <a:t> Singh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Rani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Pema</a:t>
                      </a:r>
                      <a:r>
                        <a:rPr lang="en-US" b="1" dirty="0" smtClean="0"/>
                        <a:t> 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Dudiwali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Rameshwar</a:t>
                      </a:r>
                      <a:r>
                        <a:rPr lang="en-US" b="1" dirty="0" smtClean="0"/>
                        <a:t> Sharma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Kharda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Choru</a:t>
                      </a:r>
                      <a:r>
                        <a:rPr lang="en-US" b="1" dirty="0" smtClean="0"/>
                        <a:t> ram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Rajera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34.7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Tips for certain arid pulses/legumes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Moth bean </a:t>
            </a:r>
            <a:r>
              <a:rPr lang="en-US" sz="1800" b="1" dirty="0" smtClean="0">
                <a:solidFill>
                  <a:schemeClr val="bg1"/>
                </a:solidFill>
              </a:rPr>
              <a:t>: Strictly arid pulse ,requires 150-250 mm rains   through 2-3  spells, may  tolerate 25-40 dry   days  ,confined to arid region only ,suites to light textured soils, 60  days   varieties  are there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Guar </a:t>
            </a:r>
            <a:r>
              <a:rPr lang="en-US" sz="1800" b="1" dirty="0" smtClean="0">
                <a:solidFill>
                  <a:schemeClr val="bg1"/>
                </a:solidFill>
              </a:rPr>
              <a:t>:  Arid and semi-arid legume, requires 300-600 mm rains through 4-5 spells ,tolerates 30-45 dry days ,light  and good soils  required (soils no barrier ), no variety  with      less  than  90 days</a:t>
            </a:r>
          </a:p>
          <a:p>
            <a:r>
              <a:rPr lang="en-US" sz="1800" b="1" dirty="0" err="1" smtClean="0">
                <a:solidFill>
                  <a:srgbClr val="00B0F0"/>
                </a:solidFill>
              </a:rPr>
              <a:t>Moong</a:t>
            </a:r>
            <a:r>
              <a:rPr lang="en-US" sz="1800" b="1" dirty="0" smtClean="0">
                <a:solidFill>
                  <a:srgbClr val="00B0F0"/>
                </a:solidFill>
              </a:rPr>
              <a:t> bean </a:t>
            </a:r>
            <a:r>
              <a:rPr lang="en-US" sz="1800" b="1" dirty="0" smtClean="0">
                <a:solidFill>
                  <a:schemeClr val="bg1"/>
                </a:solidFill>
              </a:rPr>
              <a:t>: Semi-arid pulse,  requires 300-400  mm rains  through 2-3 spells, suits to better textured soils, may stand well  during 25-35  dry days, 60 days  strains are there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Cow pea( </a:t>
            </a:r>
            <a:r>
              <a:rPr lang="en-US" sz="1800" b="1" dirty="0" err="1" smtClean="0">
                <a:solidFill>
                  <a:srgbClr val="00B0F0"/>
                </a:solidFill>
              </a:rPr>
              <a:t>Chawla</a:t>
            </a:r>
            <a:r>
              <a:rPr lang="en-US" sz="1800" b="1" dirty="0" smtClean="0">
                <a:solidFill>
                  <a:srgbClr val="00B0F0"/>
                </a:solidFill>
              </a:rPr>
              <a:t>/      </a:t>
            </a:r>
            <a:r>
              <a:rPr lang="en-US" sz="1800" b="1" dirty="0" smtClean="0">
                <a:solidFill>
                  <a:schemeClr val="bg1"/>
                </a:solidFill>
              </a:rPr>
              <a:t>) :Semi- arid pulse, cultivated  in 400-1000  mm rains    through  4-5 spells,  grown in whole country ,may tolerate 20-25 dry days only , requires light to better textured soils, 60 days varieties are available</a:t>
            </a:r>
          </a:p>
          <a:p>
            <a:r>
              <a:rPr lang="en-US" sz="1800" b="1" dirty="0" smtClean="0">
                <a:solidFill>
                  <a:srgbClr val="00B0F0"/>
                </a:solidFill>
              </a:rPr>
              <a:t>Horse gram(</a:t>
            </a:r>
            <a:r>
              <a:rPr lang="en-US" sz="1800" b="1" dirty="0" err="1" smtClean="0">
                <a:solidFill>
                  <a:srgbClr val="00B0F0"/>
                </a:solidFill>
              </a:rPr>
              <a:t>Kulthi</a:t>
            </a:r>
            <a:r>
              <a:rPr lang="en-US" sz="1800" b="1" dirty="0" smtClean="0">
                <a:solidFill>
                  <a:srgbClr val="00B0F0"/>
                </a:solidFill>
              </a:rPr>
              <a:t>) </a:t>
            </a:r>
            <a:r>
              <a:rPr lang="en-US" sz="1800" b="1" dirty="0" smtClean="0">
                <a:solidFill>
                  <a:schemeClr val="bg1"/>
                </a:solidFill>
              </a:rPr>
              <a:t>: Arid-semi arid coarse pulse, grown in whole country in 300- 1200 mm rains  through 4-5  spells, on all type of soils , may tolerates 30- 45 dry days, no variety lesser than 85 days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Important: Strictly well drained ,good quality soils  required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k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ks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Need of Agricultural System  through legumes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In view of versatility of problems, solution lies in a system which can address :</a:t>
            </a:r>
          </a:p>
          <a:p>
            <a:r>
              <a:rPr lang="en-US" sz="2400" b="1" dirty="0" smtClean="0"/>
              <a:t>Taming drought ; sustaining soil fertility and its productivity  ;system productivity  with traceability; ensuring nutritional    and malnutrition security to the human and livestock population; providing the guarantee of lessening system failure; being convent and cheap ;  lastly facing  global warming .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Thus, diversified legumes based farming  system, shared by livestock raring  will suite to  rain fed situations ; and protected agriculture to export oriented assured  agriculture 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Photograph with some Asian delegates&amp; VIPs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istrator\My Documents\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41437"/>
            <a:ext cx="8534400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Field visit to cowpea seed production  on farmers field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istrator\My Documents\STOL-2 news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Interview recorded by local T V reporter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dministrator\My Documents\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791201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49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Trip to cowpea seed production field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istrator\My Documents\STOL-2 news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200" b="1" smtClean="0">
                <a:solidFill>
                  <a:srgbClr val="FF0000"/>
                </a:solidFill>
              </a:rPr>
              <a:t>आप   से   मिलना ,  मान     मेरा              आप  से   बिछड़ना,   अभिमान मेरा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istrator\My Documents\STOL-2 news 1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46156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pulse priority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Pulses use less water than other protein sources</a:t>
            </a:r>
          </a:p>
          <a:p>
            <a:endParaRPr lang="en-US" b="1" dirty="0" smtClean="0"/>
          </a:p>
          <a:p>
            <a:r>
              <a:rPr lang="en-US" b="1" dirty="0" smtClean="0"/>
              <a:t>Pulses use less fertilizer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Pulses improve soil health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Pulses improve health</a:t>
            </a:r>
          </a:p>
          <a:p>
            <a:endParaRPr lang="en-US" b="1" dirty="0" smtClean="0"/>
          </a:p>
          <a:p>
            <a:r>
              <a:rPr lang="en-US" b="1" dirty="0" smtClean="0"/>
              <a:t>Pulses have low carbon  foot print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Pulses leave more water in the soil than other crops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Pulses use soil bacteria to draw nitrogen from the air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Pulses feed microbes which enrich the soil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Pulses are source of low fat protein ,vitamins and fibers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Pulses are resilient in face  climate change ,particularly rising temperature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371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Production of protein from different sources      </a:t>
            </a:r>
            <a:r>
              <a:rPr lang="en-US" sz="3100" b="1" dirty="0" smtClean="0">
                <a:solidFill>
                  <a:schemeClr val="bg1"/>
                </a:solidFill>
              </a:rPr>
              <a:t>( gallon of water for one pond protein)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983163"/>
          </a:xfrm>
        </p:spPr>
        <p:txBody>
          <a:bodyPr>
            <a:normAutofit lnSpcReduction="10000"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Beef                 1857          Gallons of water</a:t>
            </a:r>
          </a:p>
          <a:p>
            <a:r>
              <a:rPr lang="en-US" b="1" smtClean="0">
                <a:solidFill>
                  <a:schemeClr val="bg1"/>
                </a:solidFill>
              </a:rPr>
              <a:t>Pork                 756            </a:t>
            </a:r>
            <a:r>
              <a:rPr lang="en-US" b="1" dirty="0" smtClean="0">
                <a:solidFill>
                  <a:schemeClr val="bg1"/>
                </a:solidFill>
              </a:rPr>
              <a:t>Gallons of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Chicken            469            Gallons of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Pea nuts           368            Gallons of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Soy beans         216            Gallons of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Pulses                43              Gallons of water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    From ICARDA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Organic carbon and water conservation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pc\AppData\Local\Temp\FB_IMG_148756071925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7638" y="1600200"/>
            <a:ext cx="58087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Gen</a:t>
            </a:r>
            <a:r>
              <a:rPr lang="en-US" sz="2800" b="1" dirty="0" smtClean="0">
                <a:solidFill>
                  <a:srgbClr val="FF0000"/>
                </a:solidFill>
              </a:rPr>
              <a:t>eral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990600"/>
            <a:ext cx="6400800" cy="48006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World over  ,each of fourth person  ,is suffering from mal nutrition,795  million people are suffering from hunger. </a:t>
            </a: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Enhanced stability in food and nutritional chain will prove successful in </a:t>
            </a:r>
            <a:r>
              <a:rPr lang="en-US" sz="2400" b="1" dirty="0" smtClean="0">
                <a:solidFill>
                  <a:schemeClr val="bg1"/>
                </a:solidFill>
              </a:rPr>
              <a:t> lowering</a:t>
            </a:r>
            <a:r>
              <a:rPr lang="en-US" sz="2000" b="1" dirty="0" smtClean="0">
                <a:solidFill>
                  <a:schemeClr val="bg1"/>
                </a:solidFill>
              </a:rPr>
              <a:t> hunger and mal nutrition.</a:t>
            </a: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In coming 20 years , additionally, 20 million stomach need to be fed ,in other words ,world population by 2050 would be more than 9 billion</a:t>
            </a:r>
          </a:p>
          <a:p>
            <a:pPr algn="just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Legumes are known to fulfill the dietary requirements of the same ,particularly ,maximization of vegetable proteins, minerals, amino acids( lysine &amp; Lucien),whereas cereals are poor in the same.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Uf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Uses of </a:t>
            </a:r>
            <a:r>
              <a:rPr lang="en-US" dirty="0" err="1" smtClean="0">
                <a:solidFill>
                  <a:schemeClr val="bg1"/>
                </a:solidFill>
              </a:rPr>
              <a:t>Moong</a:t>
            </a:r>
            <a:r>
              <a:rPr lang="en-US" dirty="0" smtClean="0">
                <a:solidFill>
                  <a:schemeClr val="bg1"/>
                </a:solidFill>
              </a:rPr>
              <a:t> bean </a:t>
            </a:r>
            <a:r>
              <a:rPr lang="en-US" dirty="0" err="1" smtClean="0">
                <a:solidFill>
                  <a:schemeClr val="bg1"/>
                </a:solidFill>
              </a:rPr>
              <a:t>Pulse</a:t>
            </a:r>
            <a:r>
              <a:rPr lang="en-US" dirty="0" err="1" smtClean="0"/>
              <a:t>of</a:t>
            </a:r>
            <a:r>
              <a:rPr lang="en-US" dirty="0" smtClean="0"/>
              <a:t> 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One bowl </a:t>
            </a:r>
            <a:r>
              <a:rPr lang="en-US" b="1" dirty="0" err="1" smtClean="0">
                <a:solidFill>
                  <a:schemeClr val="bg1"/>
                </a:solidFill>
              </a:rPr>
              <a:t>moong</a:t>
            </a:r>
            <a:r>
              <a:rPr lang="en-US" b="1" dirty="0" smtClean="0">
                <a:solidFill>
                  <a:schemeClr val="bg1"/>
                </a:solidFill>
              </a:rPr>
              <a:t> bean pulse contains hardly 100 calories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Given to growing children for growth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Helps reduce wt and reduces calorie intake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Postpones hunger for longer time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B. P. controller ,reduces cholesterol  level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Reduces adverse effects of Na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Redresses strength after weakness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If introduces in vegetable diets reduces Anemia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Its </a:t>
            </a:r>
            <a:r>
              <a:rPr lang="en-US" b="1" dirty="0" err="1" smtClean="0">
                <a:solidFill>
                  <a:schemeClr val="bg1"/>
                </a:solidFill>
              </a:rPr>
              <a:t>Khichri</a:t>
            </a:r>
            <a:r>
              <a:rPr lang="en-US" b="1" dirty="0" smtClean="0">
                <a:solidFill>
                  <a:schemeClr val="bg1"/>
                </a:solidFill>
              </a:rPr>
              <a:t>  overcomes the problem of indigestion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Introductory---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Socially ,economically and environmentally stable agriculture is required ;there is need to adopt cropping system following markets needs and supply chain.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Diversity in agriculture and additional income from pulses may bring prosperity in rain fed agriculture.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need  is felt to join nutritional security with agriculture.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youth  are understood  hope of world  future agriculture.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Agriculture needs digital solution.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 need of the hour  is to join all environmental factors, agriculture products, agriculture thoughts </a:t>
            </a:r>
            <a:r>
              <a:rPr lang="en-US" sz="2000" b="1" dirty="0" smtClean="0">
                <a:solidFill>
                  <a:schemeClr val="bg1"/>
                </a:solidFill>
              </a:rPr>
              <a:t>and  agriculture philosophy.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Legumes and pulses  are understood as social meat, those poor can not purchase meat , consume pulses.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Enhancement in pulse productivity, is essential to bring about  stability in world agriculture and future food requirements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ured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  <a:fontScheme name="Textured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2362</Words>
  <Application>Microsoft Office PowerPoint</Application>
  <PresentationFormat>On-screen Show (4:3)</PresentationFormat>
  <Paragraphs>468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Constantia</vt:lpstr>
      <vt:lpstr>Mangal</vt:lpstr>
      <vt:lpstr>Tahoma</vt:lpstr>
      <vt:lpstr>Times New Roman</vt:lpstr>
      <vt:lpstr>Wingdings</vt:lpstr>
      <vt:lpstr>Office Theme</vt:lpstr>
      <vt:lpstr>1_Office Theme</vt:lpstr>
      <vt:lpstr> Problems and prospects of Arid legumes for Self  Sufficiency</vt:lpstr>
      <vt:lpstr>Securities</vt:lpstr>
      <vt:lpstr>Need of Agricultural System  through legumes</vt:lpstr>
      <vt:lpstr>Some reasons for pulse priority</vt:lpstr>
      <vt:lpstr>Production of protein from different sources      ( gallon of water for one pond protein) </vt:lpstr>
      <vt:lpstr>Organic carbon and water conservation</vt:lpstr>
      <vt:lpstr>General</vt:lpstr>
      <vt:lpstr>Uf Uses of Moong bean Pulseof m</vt:lpstr>
      <vt:lpstr>Introductory---</vt:lpstr>
      <vt:lpstr>Food and Nutritional Security</vt:lpstr>
      <vt:lpstr>Seed</vt:lpstr>
      <vt:lpstr>Microbial Fertilizers</vt:lpstr>
      <vt:lpstr>Pulse Production</vt:lpstr>
      <vt:lpstr>Pulse production----</vt:lpstr>
      <vt:lpstr>PowerPoint Presentation</vt:lpstr>
      <vt:lpstr>PowerPoint Presentation</vt:lpstr>
      <vt:lpstr>PowerPoint Presentation</vt:lpstr>
      <vt:lpstr>PowerPoint Presentation</vt:lpstr>
      <vt:lpstr> Guar for fodder ,feed and concentrate</vt:lpstr>
      <vt:lpstr>Guar Korma and Churi have low market values</vt:lpstr>
      <vt:lpstr>Comparison of guar Korma with other sources( % dry basis)</vt:lpstr>
      <vt:lpstr>Amino acid profile of meal sources</vt:lpstr>
      <vt:lpstr>Improving the quality of Guar Meal</vt:lpstr>
      <vt:lpstr>PowerPoint Presentation</vt:lpstr>
      <vt:lpstr>Grain yield (kg/acre) of guar demo and control plots in rain fed conditions at  Bikaner in 2015 </vt:lpstr>
      <vt:lpstr>Tips for certain arid pulses/legumes</vt:lpstr>
      <vt:lpstr>PowerPoint Presentation</vt:lpstr>
      <vt:lpstr>PowerPoint Presentation</vt:lpstr>
      <vt:lpstr>PowerPoint Presentation</vt:lpstr>
      <vt:lpstr>Photograph with some Asian delegates&amp; VIPs</vt:lpstr>
      <vt:lpstr>Field visit to cowpea seed production  on farmers field</vt:lpstr>
      <vt:lpstr>Interview recorded by local T V reporter</vt:lpstr>
      <vt:lpstr>Trip to cowpea seed production field </vt:lpstr>
      <vt:lpstr>आप   से   मिलना ,  मान     मेरा              आप  से   बिछड़ना,   अभिमान मेरा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Blessings of legumes for Arid farming Community</dc:title>
  <dc:creator>pc</dc:creator>
  <cp:lastModifiedBy>zpd1</cp:lastModifiedBy>
  <cp:revision>153</cp:revision>
  <dcterms:created xsi:type="dcterms:W3CDTF">2016-12-24T06:59:14Z</dcterms:created>
  <dcterms:modified xsi:type="dcterms:W3CDTF">2018-07-28T10:39:59Z</dcterms:modified>
</cp:coreProperties>
</file>